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03" r:id="rId4"/>
  </p:sldMasterIdLst>
  <p:notesMasterIdLst>
    <p:notesMasterId r:id="rId17"/>
  </p:notesMasterIdLst>
  <p:handoutMasterIdLst>
    <p:handoutMasterId r:id="rId18"/>
  </p:handoutMasterIdLst>
  <p:sldIdLst>
    <p:sldId id="1602" r:id="rId5"/>
    <p:sldId id="1598" r:id="rId6"/>
    <p:sldId id="1613" r:id="rId7"/>
    <p:sldId id="1615" r:id="rId8"/>
    <p:sldId id="1616" r:id="rId9"/>
    <p:sldId id="1614" r:id="rId10"/>
    <p:sldId id="1611" r:id="rId11"/>
    <p:sldId id="1618" r:id="rId12"/>
    <p:sldId id="1596" r:id="rId13"/>
    <p:sldId id="1604" r:id="rId14"/>
    <p:sldId id="1579" r:id="rId15"/>
    <p:sldId id="1577" r:id="rId1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matter" id="{40B2B39E-9CDC-46B4-8BD3-EC8784DB9ACA}">
          <p14:sldIdLst>
            <p14:sldId id="1602"/>
            <p14:sldId id="1598"/>
          </p14:sldIdLst>
        </p14:section>
        <p14:section name="Build a Connector" id="{FCAE9590-1FC3-4C3E-988E-3DAD4BC4CA4C}">
          <p14:sldIdLst>
            <p14:sldId id="1613"/>
            <p14:sldId id="1615"/>
            <p14:sldId id="1616"/>
            <p14:sldId id="1614"/>
            <p14:sldId id="1611"/>
            <p14:sldId id="1618"/>
          </p14:sldIdLst>
        </p14:section>
        <p14:section name="Demo" id="{8EE917AF-4458-4A15-9565-E143984308E3}">
          <p14:sldIdLst>
            <p14:sldId id="1596"/>
          </p14:sldIdLst>
        </p14:section>
        <p14:section name="Summary" id="{2374C0DF-0261-42A5-9F32-BDACB2532B76}">
          <p14:sldIdLst>
            <p14:sldId id="1604"/>
            <p14:sldId id="1579"/>
            <p14:sldId id="15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A18"/>
    <a:srgbClr val="FFFFFF"/>
    <a:srgbClr val="E4EDF1"/>
    <a:srgbClr val="2F2F2F"/>
    <a:srgbClr val="787878"/>
    <a:srgbClr val="595959"/>
    <a:srgbClr val="A6A6A6"/>
    <a:srgbClr val="7F7F7F"/>
    <a:srgbClr val="00BCF2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70" autoAdjust="0"/>
  </p:normalViewPr>
  <p:slideViewPr>
    <p:cSldViewPr snapToGrid="0">
      <p:cViewPr varScale="1">
        <p:scale>
          <a:sx n="109" d="100"/>
          <a:sy n="109" d="100"/>
        </p:scale>
        <p:origin x="78" y="120"/>
      </p:cViewPr>
      <p:guideLst/>
    </p:cSldViewPr>
  </p:slideViewPr>
  <p:outlineViewPr>
    <p:cViewPr>
      <p:scale>
        <a:sx n="33" d="100"/>
        <a:sy n="33" d="100"/>
      </p:scale>
      <p:origin x="0" y="-324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194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3/13/2018 1:13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3/13/2018 1:13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3/13/2018 1:13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9756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3/13/2018 1:13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899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3/13/2018 1:13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977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3/13/2018 1:13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2440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3/13/2018 1:13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9113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kern="1200" dirty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rPr>
              <a:t>Provide data in well-defined fields. Rendering is handled by host application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3/13/2018 1:13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566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kern="1200" dirty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rPr>
              <a:t>Provide data in well-defined fields. Rendering is handled by host application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3/13/2018 1:13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385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3/13/2018 1:13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3596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3/13/2018 1:13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3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various cards in playground: https://messagecardplayground.azurewebsites.net/</a:t>
            </a:r>
          </a:p>
          <a:p>
            <a:r>
              <a:rPr lang="en-US" dirty="0"/>
              <a:t>Point out that Incoming </a:t>
            </a:r>
            <a:r>
              <a:rPr lang="en-US" dirty="0" err="1"/>
              <a:t>Webhook</a:t>
            </a:r>
            <a:r>
              <a:rPr lang="en-US" dirty="0"/>
              <a:t> requires user to capture and store information. A programmatic way to do that is </a:t>
            </a:r>
            <a:r>
              <a:rPr lang="en-US"/>
              <a:t>in following section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3/13/2018 1:13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930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3/13/2018 1:13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801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06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5527103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4621044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460554" y="1631569"/>
            <a:ext cx="5537772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5: two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5527100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60554" y="5026024"/>
            <a:ext cx="5537771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6916366" y="1997075"/>
            <a:ext cx="461364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68979627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91999607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91775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370498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11253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328914709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014350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375337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2180995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263941924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F11DA543-0F9E-4B04-892C-D65049C57D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2064" y="0"/>
            <a:ext cx="10494411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9822E0-3943-4958-9602-E81F85DC44DB}"/>
              </a:ext>
            </a:extLst>
          </p:cNvPr>
          <p:cNvSpPr/>
          <p:nvPr userDrawn="1"/>
        </p:nvSpPr>
        <p:spPr bwMode="auto">
          <a:xfrm>
            <a:off x="0" y="0"/>
            <a:ext cx="6295869" cy="6994525"/>
          </a:xfrm>
          <a:prstGeom prst="rect">
            <a:avLst/>
          </a:prstGeom>
          <a:gradFill flip="none" rotWithShape="1">
            <a:gsLst>
              <a:gs pos="56000">
                <a:srgbClr val="E5E5E4">
                  <a:lumMod val="65000"/>
                  <a:lumOff val="35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976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3747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35910572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45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25746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50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1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2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3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154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0724588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43887309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38942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67811845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9949417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5015923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156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4" r:id="rId1"/>
    <p:sldLayoutId id="2147484607" r:id="rId2"/>
    <p:sldLayoutId id="2147484608" r:id="rId3"/>
    <p:sldLayoutId id="2147484609" r:id="rId4"/>
    <p:sldLayoutId id="2147484610" r:id="rId5"/>
    <p:sldLayoutId id="2147484611" r:id="rId6"/>
    <p:sldLayoutId id="2147484612" r:id="rId7"/>
    <p:sldLayoutId id="2147484613" r:id="rId8"/>
    <p:sldLayoutId id="2147484614" r:id="rId9"/>
    <p:sldLayoutId id="2147484615" r:id="rId10"/>
    <p:sldLayoutId id="2147484616" r:id="rId11"/>
    <p:sldLayoutId id="2147484617" r:id="rId12"/>
    <p:sldLayoutId id="2147484618" r:id="rId13"/>
    <p:sldLayoutId id="2147484619" r:id="rId14"/>
    <p:sldLayoutId id="2147484622" r:id="rId15"/>
    <p:sldLayoutId id="2147484623" r:id="rId16"/>
    <p:sldLayoutId id="2147484624" r:id="rId17"/>
    <p:sldLayoutId id="2147484625" r:id="rId18"/>
    <p:sldLayoutId id="2147484626" r:id="rId19"/>
    <p:sldLayoutId id="2147484627" r:id="rId20"/>
    <p:sldLayoutId id="2147484628" r:id="rId21"/>
    <p:sldLayoutId id="2147484629" r:id="rId22"/>
    <p:sldLayoutId id="2147484630" r:id="rId23"/>
    <p:sldLayoutId id="2147484631" r:id="rId24"/>
    <p:sldLayoutId id="2147484632" r:id="rId2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50A6-31FD-439C-BB09-044C3BD47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2366468"/>
            <a:ext cx="5999458" cy="1828800"/>
          </a:xfrm>
        </p:spPr>
        <p:txBody>
          <a:bodyPr/>
          <a:lstStyle/>
          <a:p>
            <a:r>
              <a:rPr lang="en-US" dirty="0"/>
              <a:t>Build a basic Connector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B0493-1FB0-43EB-BC78-E853B3770F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032" y="4160911"/>
            <a:ext cx="8527440" cy="730183"/>
          </a:xfrm>
        </p:spPr>
        <p:txBody>
          <a:bodyPr/>
          <a:lstStyle/>
          <a:p>
            <a:r>
              <a:rPr lang="en-US" dirty="0"/>
              <a:t>Build a Connector</a:t>
            </a:r>
          </a:p>
        </p:txBody>
      </p:sp>
    </p:spTree>
    <p:extLst>
      <p:ext uri="{BB962C8B-B14F-4D97-AF65-F5344CB8AC3E}">
        <p14:creationId xmlns:p14="http://schemas.microsoft.com/office/powerpoint/2010/main" val="374258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64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9" name="Picture 8" descr="A group of people sitting in front of a window&#10;&#10;Description generated with very high confidence">
            <a:extLst>
              <a:ext uri="{FF2B5EF4-FFF2-40B4-BE49-F238E27FC236}">
                <a16:creationId xmlns:a16="http://schemas.microsoft.com/office/drawing/2014/main" id="{28866A77-3DD1-476F-AC91-45FB99AD78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69" r="19823"/>
          <a:stretch/>
        </p:blipFill>
        <p:spPr>
          <a:xfrm>
            <a:off x="5887092" y="0"/>
            <a:ext cx="6549383" cy="6994525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8" y="2621905"/>
            <a:ext cx="5653087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5167278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AF57B9-153D-4F20-AFE4-538E3E162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2501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26979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99C4E3B-1616-48E8-8693-6C4E1DE00396}"/>
              </a:ext>
            </a:extLst>
          </p:cNvPr>
          <p:cNvSpPr txBox="1">
            <a:spLocks/>
          </p:cNvSpPr>
          <p:nvPr/>
        </p:nvSpPr>
        <p:spPr>
          <a:xfrm>
            <a:off x="465138" y="2853531"/>
            <a:ext cx="3914774" cy="386238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51752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-5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Connector Registration and Configuration</a:t>
            </a:r>
          </a:p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Developing a Configuration Page</a:t>
            </a:r>
          </a:p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Security and Storage requirements</a:t>
            </a:r>
          </a:p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Integrating with External Services </a:t>
            </a:r>
          </a:p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Demo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24911FCC-9272-4798-A387-D79B9D44C273}"/>
              </a:ext>
            </a:extLst>
          </p:cNvPr>
          <p:cNvSpPr txBox="1">
            <a:spLocks/>
          </p:cNvSpPr>
          <p:nvPr/>
        </p:nvSpPr>
        <p:spPr>
          <a:xfrm>
            <a:off x="465138" y="1709737"/>
            <a:ext cx="3768932" cy="917575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800" dirty="0"/>
              <a:t>Build a Connector</a:t>
            </a:r>
          </a:p>
        </p:txBody>
      </p:sp>
      <p:pic>
        <p:nvPicPr>
          <p:cNvPr id="3" name="Picture 2" descr="A person using a computer&#10;&#10;Description generated with very high confidence">
            <a:extLst>
              <a:ext uri="{FF2B5EF4-FFF2-40B4-BE49-F238E27FC236}">
                <a16:creationId xmlns:a16="http://schemas.microsoft.com/office/drawing/2014/main" id="{244DBC80-19AA-4F1B-BCF0-8EB36D170D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4" r="24808"/>
          <a:stretch/>
        </p:blipFill>
        <p:spPr>
          <a:xfrm flipH="1">
            <a:off x="5091545" y="0"/>
            <a:ext cx="7344930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0C889-D88B-4F28-ABA2-8C48D961D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Connector Registration and Configuration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380CE4-C31E-4902-810D-DF5D25FCCD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1895478"/>
            <a:ext cx="5653087" cy="3347070"/>
          </a:xfrm>
        </p:spPr>
        <p:txBody>
          <a:bodyPr/>
          <a:lstStyle/>
          <a:p>
            <a:pPr lvl="0"/>
            <a:r>
              <a:rPr lang="en-US" sz="1800" dirty="0"/>
              <a:t>Connector Configuration page</a:t>
            </a:r>
          </a:p>
          <a:p>
            <a:pPr lvl="0"/>
            <a:r>
              <a:rPr lang="en-US" b="0" dirty="0">
                <a:solidFill>
                  <a:srgbClr val="2F2F2F"/>
                </a:solidFill>
                <a:latin typeface="+mj-lt"/>
              </a:rPr>
              <a:t>Specified in Connector Developer Dashboard</a:t>
            </a:r>
          </a:p>
          <a:p>
            <a:pPr lvl="0"/>
            <a:r>
              <a:rPr lang="en-US" b="0" dirty="0">
                <a:solidFill>
                  <a:srgbClr val="2F2F2F"/>
                </a:solidFill>
                <a:latin typeface="+mj-lt"/>
              </a:rPr>
              <a:t>Hosted by developer</a:t>
            </a:r>
          </a:p>
          <a:p>
            <a:r>
              <a:rPr lang="en-US" b="0" dirty="0">
                <a:solidFill>
                  <a:srgbClr val="2F2F2F"/>
                </a:solidFill>
                <a:latin typeface="+mj-lt"/>
              </a:rPr>
              <a:t>Must be hosted at a  domain listed on dashboard</a:t>
            </a:r>
          </a:p>
          <a:p>
            <a:pPr lvl="0"/>
            <a:r>
              <a:rPr lang="en-US" b="0" dirty="0">
                <a:solidFill>
                  <a:srgbClr val="2F2F2F"/>
                </a:solidFill>
                <a:latin typeface="+mj-lt"/>
              </a:rPr>
              <a:t>Loaded in IFRAME in application</a:t>
            </a:r>
          </a:p>
          <a:p>
            <a:pPr lvl="0"/>
            <a:endParaRPr lang="en-US" b="0" dirty="0">
              <a:solidFill>
                <a:srgbClr val="2F2F2F"/>
              </a:solidFill>
              <a:latin typeface="+mj-lt"/>
            </a:endParaRPr>
          </a:p>
          <a:p>
            <a:pPr lvl="0"/>
            <a:r>
              <a:rPr lang="en-US" sz="1800" dirty="0"/>
              <a:t>Connector Instances</a:t>
            </a:r>
          </a:p>
          <a:p>
            <a:pPr lvl="0"/>
            <a:r>
              <a:rPr lang="en-US" b="0" dirty="0">
                <a:solidFill>
                  <a:srgbClr val="2F2F2F"/>
                </a:solidFill>
                <a:latin typeface="+mj-lt"/>
              </a:rPr>
              <a:t>Connector can be configured for multiple Inboxes/Channels</a:t>
            </a:r>
          </a:p>
          <a:p>
            <a:pPr lvl="0"/>
            <a:r>
              <a:rPr lang="en-US" b="0" dirty="0">
                <a:solidFill>
                  <a:srgbClr val="2F2F2F"/>
                </a:solidFill>
                <a:latin typeface="+mj-lt"/>
              </a:rPr>
              <a:t>A connector can have multiple instances for same inbox/channel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2F2F2F"/>
                </a:solidFill>
                <a:latin typeface="+mj-lt"/>
              </a:rPr>
              <a:t>Store configuration data for each instance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C71A36-FF78-4815-8CFD-00B2884B1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4563" y="404445"/>
            <a:ext cx="2517207" cy="639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3387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688840-F39A-4A9B-B8CA-BC518B2A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a Configuration page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E567A16-5BA2-4D84-ADAC-D9E5F7FCC9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5653087" cy="3231654"/>
          </a:xfrm>
        </p:spPr>
        <p:txBody>
          <a:bodyPr/>
          <a:lstStyle/>
          <a:p>
            <a:r>
              <a:rPr lang="en-US" sz="1800" dirty="0"/>
              <a:t>JavaScript</a:t>
            </a:r>
          </a:p>
          <a:p>
            <a:r>
              <a:rPr lang="en-US" b="0" dirty="0">
                <a:solidFill>
                  <a:srgbClr val="000A18"/>
                </a:solidFill>
              </a:rPr>
              <a:t>Include Connectors JavaScript Library</a:t>
            </a:r>
          </a:p>
          <a:p>
            <a:r>
              <a:rPr lang="en-US" b="0" dirty="0">
                <a:solidFill>
                  <a:srgbClr val="000A18"/>
                </a:solidFill>
              </a:rPr>
              <a:t>Call </a:t>
            </a:r>
            <a:r>
              <a:rPr lang="en-US" b="0" dirty="0">
                <a:solidFill>
                  <a:srgbClr val="000A18"/>
                </a:solidFill>
                <a:latin typeface="Consolas" panose="020B0609020204030204" pitchFamily="49" charset="0"/>
              </a:rPr>
              <a:t>office365.initialize()</a:t>
            </a:r>
            <a:r>
              <a:rPr lang="en-US" b="0" dirty="0">
                <a:solidFill>
                  <a:srgbClr val="000A18"/>
                </a:solidFill>
              </a:rPr>
              <a:t> method to display page</a:t>
            </a:r>
          </a:p>
          <a:p>
            <a:r>
              <a:rPr lang="en-US" b="0" dirty="0">
                <a:solidFill>
                  <a:srgbClr val="000A18"/>
                </a:solidFill>
              </a:rPr>
              <a:t>Save button is disabled by 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A18"/>
                </a:solidFill>
              </a:rPr>
              <a:t>Call </a:t>
            </a:r>
            <a:r>
              <a:rPr lang="en-US" b="0" dirty="0">
                <a:solidFill>
                  <a:srgbClr val="000A18"/>
                </a:solidFill>
                <a:latin typeface="Consolas" panose="020B0609020204030204" pitchFamily="49" charset="0"/>
              </a:rPr>
              <a:t>office365.settings.setValidityState() </a:t>
            </a:r>
            <a:r>
              <a:rPr lang="en-US" b="0" dirty="0">
                <a:solidFill>
                  <a:srgbClr val="000A18"/>
                </a:solidFill>
              </a:rPr>
              <a:t>after validation</a:t>
            </a:r>
          </a:p>
          <a:p>
            <a:r>
              <a:rPr lang="en-US" b="0" dirty="0">
                <a:solidFill>
                  <a:srgbClr val="000A18"/>
                </a:solidFill>
              </a:rPr>
              <a:t>Register an </a:t>
            </a:r>
            <a:r>
              <a:rPr lang="en-US" b="0" dirty="0" err="1">
                <a:solidFill>
                  <a:srgbClr val="000A18"/>
                </a:solidFill>
              </a:rPr>
              <a:t>OnSaveHandler</a:t>
            </a:r>
            <a:endParaRPr lang="en-US" b="0" dirty="0">
              <a:solidFill>
                <a:srgbClr val="000A1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A18"/>
                </a:solidFill>
              </a:rPr>
              <a:t>Store configuration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A18"/>
                </a:solidFill>
              </a:rPr>
              <a:t>Call </a:t>
            </a:r>
            <a:r>
              <a:rPr lang="en-US" b="0" dirty="0">
                <a:solidFill>
                  <a:srgbClr val="000A18"/>
                </a:solidFill>
                <a:latin typeface="Consolas" panose="020B0609020204030204" pitchFamily="49" charset="0"/>
              </a:rPr>
              <a:t>office365.settings.setSettings() </a:t>
            </a:r>
            <a:r>
              <a:rPr lang="en-US" b="0" dirty="0">
                <a:solidFill>
                  <a:srgbClr val="000A18"/>
                </a:solidFill>
              </a:rPr>
              <a:t>to persist Connector instance information</a:t>
            </a:r>
          </a:p>
          <a:p>
            <a:r>
              <a:rPr lang="en-US" b="0" dirty="0">
                <a:solidFill>
                  <a:srgbClr val="000A18"/>
                </a:solidFill>
              </a:rPr>
              <a:t>Call </a:t>
            </a:r>
            <a:r>
              <a:rPr lang="en-US" b="0" dirty="0" err="1">
                <a:solidFill>
                  <a:srgbClr val="000A18"/>
                </a:solidFill>
                <a:latin typeface="Consolas" panose="020B0609020204030204" pitchFamily="49" charset="0"/>
              </a:rPr>
              <a:t>notifySuccess</a:t>
            </a:r>
            <a:r>
              <a:rPr lang="en-US" b="0" dirty="0">
                <a:solidFill>
                  <a:srgbClr val="000A18"/>
                </a:solidFill>
                <a:latin typeface="Consolas" panose="020B0609020204030204" pitchFamily="49" charset="0"/>
              </a:rPr>
              <a:t>()/ </a:t>
            </a:r>
            <a:r>
              <a:rPr lang="en-US" b="0" dirty="0" err="1">
                <a:solidFill>
                  <a:srgbClr val="000A18"/>
                </a:solidFill>
                <a:latin typeface="Consolas" panose="020B0609020204030204" pitchFamily="49" charset="0"/>
              </a:rPr>
              <a:t>notifyFailure</a:t>
            </a:r>
            <a:r>
              <a:rPr lang="en-US" b="0" dirty="0">
                <a:solidFill>
                  <a:srgbClr val="000A18"/>
                </a:solidFill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A18"/>
                </a:solidFill>
              </a:rPr>
              <a:t>to close dialog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3DA7768-03F2-4833-A13F-CDED7EF639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54763" y="1995296"/>
            <a:ext cx="5653087" cy="3000821"/>
          </a:xfrm>
        </p:spPr>
        <p:txBody>
          <a:bodyPr/>
          <a:lstStyle/>
          <a:p>
            <a:r>
              <a:rPr lang="en-US" sz="1800" dirty="0"/>
              <a:t>HTML</a:t>
            </a:r>
          </a:p>
          <a:p>
            <a:pPr lvl="0"/>
            <a:r>
              <a:rPr lang="en-US" b="0" dirty="0">
                <a:solidFill>
                  <a:srgbClr val="2F2F2F"/>
                </a:solidFill>
              </a:rPr>
              <a:t>Do not include chrome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2F2F2F"/>
                </a:solidFill>
              </a:rPr>
              <a:t>Logo and Description from dashboard are displayed by application</a:t>
            </a:r>
          </a:p>
          <a:p>
            <a:r>
              <a:rPr lang="en-US" b="0" dirty="0">
                <a:solidFill>
                  <a:srgbClr val="000A18"/>
                </a:solidFill>
              </a:rPr>
              <a:t>Include form to capture configuration data for external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A18"/>
                </a:solidFill>
              </a:rPr>
              <a:t>Types of events to send connector cards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A18"/>
                </a:solidFill>
              </a:rPr>
              <a:t>Time / frequency of reports or digests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A18"/>
                </a:solidFill>
              </a:rPr>
              <a:t>Authentication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A18"/>
                </a:solidFill>
              </a:rPr>
              <a:t>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95173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688840-F39A-4A9B-B8CA-BC518B2A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page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E567A16-5BA2-4D84-ADAC-D9E5F7FCC9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>
                <a:solidFill>
                  <a:srgbClr val="000A18"/>
                </a:solidFill>
              </a:rPr>
              <a:t>Receive information from Connectors about configuration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3DA7768-03F2-4833-A13F-CDED7EF639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3214124"/>
            <a:ext cx="3690937" cy="1384995"/>
          </a:xfrm>
        </p:spPr>
        <p:txBody>
          <a:bodyPr/>
          <a:lstStyle/>
          <a:p>
            <a:r>
              <a:rPr lang="en-US" sz="1800" dirty="0" err="1"/>
              <a:t>Webhook</a:t>
            </a:r>
            <a:r>
              <a:rPr lang="en-US" sz="1800" dirty="0"/>
              <a:t> URL</a:t>
            </a:r>
          </a:p>
          <a:p>
            <a:pPr lvl="0"/>
            <a:r>
              <a:rPr lang="en-US" b="0" dirty="0">
                <a:solidFill>
                  <a:srgbClr val="2F2F2F"/>
                </a:solidFill>
              </a:rPr>
              <a:t>Uniquely identifies the </a:t>
            </a:r>
            <a:r>
              <a:rPr lang="en-US" b="0" dirty="0" err="1">
                <a:solidFill>
                  <a:srgbClr val="2F2F2F"/>
                </a:solidFill>
              </a:rPr>
              <a:t>webhook</a:t>
            </a:r>
            <a:r>
              <a:rPr lang="en-US" b="0" dirty="0">
                <a:solidFill>
                  <a:srgbClr val="2F2F2F"/>
                </a:solidFill>
              </a:rPr>
              <a:t> that can be used to post notifications for the given configuration only</a:t>
            </a:r>
            <a:endParaRPr lang="en-US" b="0" dirty="0">
              <a:solidFill>
                <a:srgbClr val="000A18"/>
              </a:solidFill>
            </a:endParaRPr>
          </a:p>
          <a:p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8A99CC-A206-4DA8-B013-330309D051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9597" y="3223704"/>
            <a:ext cx="3669666" cy="1038746"/>
          </a:xfrm>
        </p:spPr>
        <p:txBody>
          <a:bodyPr/>
          <a:lstStyle/>
          <a:p>
            <a:r>
              <a:rPr lang="en-US" sz="1800" dirty="0"/>
              <a:t>Email Address</a:t>
            </a:r>
          </a:p>
          <a:p>
            <a:r>
              <a:rPr lang="en-US" b="0" dirty="0">
                <a:solidFill>
                  <a:srgbClr val="2F2F2F"/>
                </a:solidFill>
              </a:rPr>
              <a:t>The address of the user (Outlook Inbox) or group mailbox (Office 365 Groups / Microsoft Teams)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7D686E-7FD2-4043-9009-4AD07D8FF2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03577" y="3214124"/>
            <a:ext cx="3694748" cy="1038746"/>
          </a:xfrm>
        </p:spPr>
        <p:txBody>
          <a:bodyPr/>
          <a:lstStyle/>
          <a:p>
            <a:r>
              <a:rPr lang="en-US" sz="1800" dirty="0"/>
              <a:t>Channel Id</a:t>
            </a:r>
          </a:p>
          <a:p>
            <a:r>
              <a:rPr lang="en-US" b="0" dirty="0">
                <a:solidFill>
                  <a:srgbClr val="2F2F2F"/>
                </a:solidFill>
              </a:rPr>
              <a:t>Id of the channel where connector is configured in Microsoft Teams. (Null for group / user inbox)</a:t>
            </a:r>
          </a:p>
        </p:txBody>
      </p:sp>
    </p:spTree>
    <p:extLst>
      <p:ext uri="{BB962C8B-B14F-4D97-AF65-F5344CB8AC3E}">
        <p14:creationId xmlns:p14="http://schemas.microsoft.com/office/powerpoint/2010/main" val="36116067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0C889-D88B-4F28-ABA2-8C48D961D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Requirements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380CE4-C31E-4902-810D-DF5D25FCCD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1895478"/>
            <a:ext cx="5653087" cy="1269578"/>
          </a:xfrm>
        </p:spPr>
        <p:txBody>
          <a:bodyPr/>
          <a:lstStyle/>
          <a:p>
            <a:pPr lvl="0"/>
            <a:r>
              <a:rPr lang="en-US" sz="1800" dirty="0">
                <a:latin typeface="+mj-lt"/>
              </a:rPr>
              <a:t>Use HTTPs</a:t>
            </a:r>
          </a:p>
          <a:p>
            <a:pPr lvl="0"/>
            <a:r>
              <a:rPr lang="en-US" b="0" dirty="0">
                <a:solidFill>
                  <a:srgbClr val="2F2F2F"/>
                </a:solidFill>
                <a:latin typeface="+mj-lt"/>
              </a:rPr>
              <a:t>Pages must use HTTPS</a:t>
            </a:r>
          </a:p>
          <a:p>
            <a:pPr lvl="0"/>
            <a:r>
              <a:rPr lang="en-US" b="0" dirty="0">
                <a:solidFill>
                  <a:srgbClr val="2F2F2F"/>
                </a:solidFill>
                <a:latin typeface="+mj-lt"/>
              </a:rPr>
              <a:t>Configuration page captures data</a:t>
            </a:r>
          </a:p>
          <a:p>
            <a:pPr lvl="0"/>
            <a:r>
              <a:rPr lang="en-US" b="0" dirty="0">
                <a:solidFill>
                  <a:srgbClr val="2F2F2F"/>
                </a:solidFill>
                <a:latin typeface="+mj-lt"/>
              </a:rPr>
              <a:t>Applications will not display insecure HTTP content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BC628D-BC46-41BD-9A43-AE425066C1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54763" y="1895478"/>
            <a:ext cx="5653087" cy="2885405"/>
          </a:xfrm>
        </p:spPr>
        <p:txBody>
          <a:bodyPr/>
          <a:lstStyle/>
          <a:p>
            <a:r>
              <a:rPr lang="en-US" sz="1800" dirty="0">
                <a:latin typeface="+mj-lt"/>
              </a:rPr>
              <a:t>Secure the </a:t>
            </a:r>
            <a:r>
              <a:rPr lang="en-US" sz="1800" dirty="0" err="1">
                <a:latin typeface="+mj-lt"/>
              </a:rPr>
              <a:t>webhook</a:t>
            </a:r>
            <a:r>
              <a:rPr lang="en-US" sz="1800" dirty="0">
                <a:latin typeface="+mj-lt"/>
              </a:rPr>
              <a:t> URL</a:t>
            </a:r>
          </a:p>
          <a:p>
            <a:pPr lvl="0"/>
            <a:r>
              <a:rPr lang="en-US" b="0" dirty="0" err="1">
                <a:solidFill>
                  <a:srgbClr val="2F2F2F"/>
                </a:solidFill>
                <a:latin typeface="+mj-lt"/>
              </a:rPr>
              <a:t>Webhook</a:t>
            </a:r>
            <a:r>
              <a:rPr lang="en-US" b="0" dirty="0">
                <a:solidFill>
                  <a:srgbClr val="2F2F2F"/>
                </a:solidFill>
                <a:latin typeface="+mj-lt"/>
              </a:rPr>
              <a:t> URL is passed as query parameter</a:t>
            </a:r>
          </a:p>
          <a:p>
            <a:pPr lvl="0"/>
            <a:r>
              <a:rPr lang="en-US" b="0" dirty="0">
                <a:solidFill>
                  <a:srgbClr val="2F2F2F"/>
                </a:solidFill>
                <a:latin typeface="+mj-lt"/>
              </a:rPr>
              <a:t>Can be disclosed if Configuration page has links to other websites</a:t>
            </a:r>
          </a:p>
          <a:p>
            <a:pPr lvl="0"/>
            <a:r>
              <a:rPr lang="en-US" sz="1600" b="0" dirty="0">
                <a:solidFill>
                  <a:srgbClr val="2F2F2F"/>
                </a:solidFill>
                <a:latin typeface="+mj-lt"/>
              </a:rPr>
              <a:t>I</a:t>
            </a:r>
            <a:r>
              <a:rPr lang="en-US" b="0" dirty="0">
                <a:solidFill>
                  <a:srgbClr val="2F2F2F"/>
                </a:solidFill>
                <a:latin typeface="+mj-lt"/>
              </a:rPr>
              <a:t>mplement a redirect or referrer policy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2F2F2F"/>
                </a:solidFill>
                <a:latin typeface="+mj-lt"/>
              </a:rPr>
              <a:t>Once data is stored, redirect browser to page w/o query parameters (HTTP 302)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2F2F2F"/>
                </a:solidFill>
                <a:latin typeface="+mj-lt"/>
              </a:rPr>
              <a:t>Add &lt;meta&gt; tag to page header</a:t>
            </a:r>
          </a:p>
          <a:p>
            <a:pPr lvl="0"/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    &lt;meta name="referrer" content="no-referrer"&gt;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01669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D5F91-4CF6-4A18-8108-3A37339E8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Requirements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9B5476-0F64-4E6B-B44C-F911A63343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9436851" cy="387798"/>
          </a:xfrm>
        </p:spPr>
        <p:txBody>
          <a:bodyPr/>
          <a:lstStyle/>
          <a:p>
            <a:pPr lvl="1"/>
            <a:r>
              <a:rPr lang="en-US" dirty="0"/>
              <a:t>Connecting to Office 365 generates registration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56066E-E163-454F-B587-7CECF38927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3214124"/>
            <a:ext cx="3690937" cy="923330"/>
          </a:xfrm>
        </p:spPr>
        <p:txBody>
          <a:bodyPr/>
          <a:lstStyle/>
          <a:p>
            <a:r>
              <a:rPr lang="en-US" sz="1800" dirty="0"/>
              <a:t>State </a:t>
            </a:r>
          </a:p>
          <a:p>
            <a:r>
              <a:rPr lang="en-US" b="0" dirty="0">
                <a:solidFill>
                  <a:srgbClr val="2F2F2F"/>
                </a:solidFill>
                <a:latin typeface="+mj-lt"/>
              </a:rPr>
              <a:t>Send state value during request. </a:t>
            </a:r>
          </a:p>
          <a:p>
            <a:r>
              <a:rPr lang="en-US" b="0" dirty="0">
                <a:solidFill>
                  <a:srgbClr val="2F2F2F"/>
                </a:solidFill>
                <a:latin typeface="+mj-lt"/>
              </a:rPr>
              <a:t>Same value should be returned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FCE2700-0C87-4F77-A27A-47EA1D5268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9597" y="3223704"/>
            <a:ext cx="3669666" cy="1500411"/>
          </a:xfrm>
        </p:spPr>
        <p:txBody>
          <a:bodyPr/>
          <a:lstStyle/>
          <a:p>
            <a:r>
              <a:rPr lang="en-US" sz="1800" dirty="0" err="1"/>
              <a:t>Webhook</a:t>
            </a:r>
            <a:r>
              <a:rPr lang="en-US" sz="1800" dirty="0"/>
              <a:t> URL / App Type </a:t>
            </a:r>
          </a:p>
          <a:p>
            <a:r>
              <a:rPr lang="en-US" b="0" dirty="0">
                <a:solidFill>
                  <a:srgbClr val="2F2F2F"/>
                </a:solidFill>
                <a:latin typeface="+mj-lt"/>
              </a:rPr>
              <a:t>Associate the URL with the App Type (Group/Teams/Mail)</a:t>
            </a:r>
          </a:p>
          <a:p>
            <a:r>
              <a:rPr lang="en-US" b="0" dirty="0">
                <a:solidFill>
                  <a:srgbClr val="2F2F2F"/>
                </a:solidFill>
                <a:latin typeface="+mj-lt"/>
              </a:rPr>
              <a:t>Ensure card is supported by App</a:t>
            </a:r>
          </a:p>
          <a:p>
            <a:endParaRPr lang="en-US" sz="18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896C5D7-2061-467B-B055-448E105B4C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03577" y="3214124"/>
            <a:ext cx="3694748" cy="1269578"/>
          </a:xfrm>
        </p:spPr>
        <p:txBody>
          <a:bodyPr/>
          <a:lstStyle/>
          <a:p>
            <a:r>
              <a:rPr lang="en-US" sz="1800" dirty="0"/>
              <a:t>Group Name / User </a:t>
            </a:r>
            <a:r>
              <a:rPr lang="en-US" sz="1800" dirty="0" err="1"/>
              <a:t>ObjectID</a:t>
            </a:r>
            <a:endParaRPr lang="en-US" sz="1800" dirty="0"/>
          </a:p>
          <a:p>
            <a:r>
              <a:rPr lang="en-US" b="0" dirty="0">
                <a:solidFill>
                  <a:srgbClr val="2F2F2F"/>
                </a:solidFill>
                <a:latin typeface="Segoe UI Semibold"/>
              </a:rPr>
              <a:t>Identifies destination of posted data</a:t>
            </a:r>
          </a:p>
          <a:p>
            <a:r>
              <a:rPr lang="en-US" b="0" dirty="0">
                <a:solidFill>
                  <a:srgbClr val="2F2F2F"/>
                </a:solidFill>
                <a:latin typeface="Segoe UI Semibold"/>
              </a:rPr>
              <a:t>User Identifier – store securely!</a:t>
            </a:r>
          </a:p>
          <a:p>
            <a:r>
              <a:rPr lang="en-US" b="0" dirty="0">
                <a:solidFill>
                  <a:srgbClr val="2F2F2F"/>
                </a:solidFill>
                <a:latin typeface="Segoe UI Semibold"/>
              </a:rPr>
              <a:t>Ensure content is relevant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77912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0C889-D88B-4F28-ABA2-8C48D961D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</a:t>
            </a:r>
            <a:r>
              <a:rPr lang="en-US" baseline="0" dirty="0"/>
              <a:t> with external services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380CE4-C31E-4902-810D-DF5D25FCCD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4123" y="1895478"/>
            <a:ext cx="5653087" cy="4154984"/>
          </a:xfrm>
        </p:spPr>
        <p:txBody>
          <a:bodyPr/>
          <a:lstStyle/>
          <a:p>
            <a:pPr lvl="0"/>
            <a:r>
              <a:rPr lang="en-US" sz="1800" dirty="0">
                <a:latin typeface="+mj-lt"/>
              </a:rPr>
              <a:t>Authenticating</a:t>
            </a:r>
          </a:p>
          <a:p>
            <a:pPr lvl="0"/>
            <a:r>
              <a:rPr lang="en-US" b="0" dirty="0">
                <a:solidFill>
                  <a:srgbClr val="2F2F2F"/>
                </a:solidFill>
                <a:latin typeface="+mj-lt"/>
              </a:rPr>
              <a:t>Authentication cannot occur in IFRAME</a:t>
            </a:r>
          </a:p>
          <a:p>
            <a:pPr lvl="0"/>
            <a:r>
              <a:rPr lang="en-US" b="0" dirty="0">
                <a:solidFill>
                  <a:srgbClr val="2F2F2F"/>
                </a:solidFill>
                <a:latin typeface="+mj-lt"/>
              </a:rPr>
              <a:t>Connectors JavaScript library facilitates popup and </a:t>
            </a:r>
            <a:br>
              <a:rPr lang="en-US" b="0" dirty="0">
                <a:solidFill>
                  <a:srgbClr val="2F2F2F"/>
                </a:solidFill>
                <a:latin typeface="+mj-lt"/>
              </a:rPr>
            </a:br>
            <a:r>
              <a:rPr lang="en-US" b="0" dirty="0">
                <a:solidFill>
                  <a:srgbClr val="2F2F2F"/>
                </a:solidFill>
                <a:latin typeface="+mj-lt"/>
              </a:rPr>
              <a:t>cross-window communication</a:t>
            </a:r>
            <a:br>
              <a:rPr lang="en-US" sz="1600" b="0" dirty="0">
                <a:solidFill>
                  <a:srgbClr val="2F2F2F"/>
                </a:solidFill>
              </a:rPr>
            </a:br>
            <a:br>
              <a:rPr lang="en-US" b="0" dirty="0">
                <a:solidFill>
                  <a:srgbClr val="2F2F2F"/>
                </a:solidFill>
              </a:rPr>
            </a:b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office365.authentication.authenticate({</a:t>
            </a:r>
            <a:b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  url: &lt;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auth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 URL&gt;, </a:t>
            </a:r>
            <a:b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  width: &lt;width&gt;,</a:t>
            </a:r>
            <a:b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  height: &lt;height&gt;,</a:t>
            </a:r>
            <a:b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successCallback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: &lt;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successCallback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&gt;,</a:t>
            </a:r>
            <a:b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failureCallback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: &lt;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failureCallback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&gt;})</a:t>
            </a:r>
            <a:endParaRPr lang="en-US" dirty="0">
              <a:solidFill>
                <a:srgbClr val="2F2F2F"/>
              </a:solidFill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en-US" b="0" dirty="0">
                <a:solidFill>
                  <a:srgbClr val="2F2F2F"/>
                </a:solidFill>
                <a:latin typeface="+mj-lt"/>
              </a:rPr>
              <a:t>In &lt;</a:t>
            </a:r>
            <a:r>
              <a:rPr lang="en-US" b="0" dirty="0" err="1">
                <a:solidFill>
                  <a:srgbClr val="2F2F2F"/>
                </a:solidFill>
                <a:latin typeface="+mj-lt"/>
              </a:rPr>
              <a:t>auth</a:t>
            </a:r>
            <a:r>
              <a:rPr lang="en-US" b="0" dirty="0">
                <a:solidFill>
                  <a:srgbClr val="2F2F2F"/>
                </a:solidFill>
                <a:latin typeface="+mj-lt"/>
              </a:rPr>
              <a:t> URL&gt; signal result and pass data</a:t>
            </a:r>
            <a:br>
              <a:rPr lang="en-US" sz="1600" b="0" dirty="0">
                <a:solidFill>
                  <a:srgbClr val="2F2F2F"/>
                </a:solidFill>
              </a:rPr>
            </a:br>
            <a:br>
              <a:rPr lang="en-US" sz="1600" b="0" dirty="0">
                <a:solidFill>
                  <a:srgbClr val="2F2F2F"/>
                </a:solidFill>
              </a:rPr>
            </a:br>
            <a:r>
              <a:rPr lang="en-US" sz="1800" b="0" dirty="0">
                <a:solidFill>
                  <a:srgbClr val="2F2F2F"/>
                </a:solidFill>
              </a:rPr>
              <a:t> 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microsoftTeams.authentication.notifySuccess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(token)</a:t>
            </a:r>
            <a:br>
              <a:rPr lang="en-US" sz="1600" b="0" dirty="0">
                <a:solidFill>
                  <a:srgbClr val="2F2F2F"/>
                </a:solidFill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2F2F2F"/>
                </a:solidFill>
              </a:rPr>
              <a:t> 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microsoftTeams.authentication.notifyFailure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(err)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BC628D-BC46-41BD-9A43-AE425066C1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54763" y="1895478"/>
            <a:ext cx="5653087" cy="1615827"/>
          </a:xfrm>
        </p:spPr>
        <p:txBody>
          <a:bodyPr/>
          <a:lstStyle/>
          <a:p>
            <a:r>
              <a:rPr lang="en-US" sz="1800" dirty="0">
                <a:latin typeface="+mj-lt"/>
              </a:rPr>
              <a:t>Redirecting across domains</a:t>
            </a:r>
          </a:p>
          <a:p>
            <a:pPr lvl="0"/>
            <a:r>
              <a:rPr lang="en-US" b="0" dirty="0">
                <a:solidFill>
                  <a:srgbClr val="2F2F2F"/>
                </a:solidFill>
                <a:latin typeface="+mj-lt"/>
              </a:rPr>
              <a:t>Ensure pages are specified in 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validDomains</a:t>
            </a:r>
            <a:r>
              <a:rPr lang="en-US" sz="1600" b="0" dirty="0">
                <a:solidFill>
                  <a:srgbClr val="2F2F2F"/>
                </a:solidFill>
              </a:rPr>
              <a:t> </a:t>
            </a:r>
            <a:r>
              <a:rPr lang="en-US" b="0" dirty="0">
                <a:solidFill>
                  <a:srgbClr val="2F2F2F"/>
                </a:solidFill>
                <a:latin typeface="+mj-lt"/>
              </a:rPr>
              <a:t>list on dashboard</a:t>
            </a:r>
          </a:p>
          <a:p>
            <a:pPr lvl="0"/>
            <a:r>
              <a:rPr lang="en-US" b="0" dirty="0">
                <a:solidFill>
                  <a:srgbClr val="2F2F2F"/>
                </a:solidFill>
                <a:latin typeface="+mj-lt"/>
              </a:rPr>
              <a:t>Redirect to authentication provider from your </a:t>
            </a:r>
            <a:r>
              <a:rPr lang="en-US" b="0" dirty="0" err="1">
                <a:solidFill>
                  <a:srgbClr val="2F2F2F"/>
                </a:solidFill>
                <a:latin typeface="+mj-lt"/>
              </a:rPr>
              <a:t>auth</a:t>
            </a:r>
            <a:r>
              <a:rPr lang="en-US" b="0" dirty="0">
                <a:solidFill>
                  <a:srgbClr val="2F2F2F"/>
                </a:solidFill>
                <a:latin typeface="+mj-lt"/>
              </a:rPr>
              <a:t> </a:t>
            </a:r>
            <a:r>
              <a:rPr lang="en-US" b="0" dirty="0" err="1">
                <a:solidFill>
                  <a:srgbClr val="2F2F2F"/>
                </a:solidFill>
                <a:latin typeface="+mj-lt"/>
              </a:rPr>
              <a:t>url</a:t>
            </a:r>
            <a:endParaRPr lang="en-US" b="0" dirty="0">
              <a:solidFill>
                <a:srgbClr val="2F2F2F"/>
              </a:solidFill>
              <a:latin typeface="+mj-lt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600" b="0" dirty="0">
              <a:solidFill>
                <a:srgbClr val="2F2F2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63262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50CFDAB-0D91-4480-BFAA-B7BA62BBC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800" dirty="0"/>
              <a:t>Add Connector functionality to existing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81826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2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CDateModified xmlns="http://schemas.microsoft.com/sharepoint/v3/fields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ABF6C041D593459317999ECA83895D" ma:contentTypeVersion="7" ma:contentTypeDescription="Create a new document." ma:contentTypeScope="" ma:versionID="a1f5c774349bb9a55f118a7c4e10c7d3">
  <xsd:schema xmlns:xsd="http://www.w3.org/2001/XMLSchema" xmlns:xs="http://www.w3.org/2001/XMLSchema" xmlns:p="http://schemas.microsoft.com/office/2006/metadata/properties" xmlns:ns2="0f32b589-041a-4b5d-9ecb-546b576e7a4a" xmlns:ns3="http://schemas.microsoft.com/sharepoint/v3/fields" xmlns:ns4="7550fb09-e1e4-49f9-8257-ac8f082c86d0" targetNamespace="http://schemas.microsoft.com/office/2006/metadata/properties" ma:root="true" ma:fieldsID="5fb31a95b77d33fbfa6c4df63cd7dddb" ns2:_="" ns3:_="" ns4:_="">
    <xsd:import namespace="0f32b589-041a-4b5d-9ecb-546b576e7a4a"/>
    <xsd:import namespace="http://schemas.microsoft.com/sharepoint/v3/fields"/>
    <xsd:import namespace="7550fb09-e1e4-49f9-8257-ac8f082c86d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DCDateModified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2b589-041a-4b5d-9ecb-546b576e7a4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DCDateModified" ma:index="10" nillable="true" ma:displayName="Date Modified" ma:description="The date on which this resource was last modified" ma:format="DateTime" ma:internalName="_DCDateModified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50fb09-e1e4-49f9-8257-ac8f082c8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sharepoint/v3/fields"/>
    <ds:schemaRef ds:uri="7550fb09-e1e4-49f9-8257-ac8f082c86d0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0f32b589-041a-4b5d-9ecb-546b576e7a4a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9299E93-48F1-480B-AE02-E19F6DD0DA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32b589-041a-4b5d-9ecb-546b576e7a4a"/>
    <ds:schemaRef ds:uri="http://schemas.microsoft.com/sharepoint/v3/fields"/>
    <ds:schemaRef ds:uri="7550fb09-e1e4-49f9-8257-ac8f082c86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01 - Card Design Incoming Webhook</Template>
  <TotalTime>14564</TotalTime>
  <Words>824</Words>
  <Application>Microsoft Office PowerPoint</Application>
  <PresentationFormat>Custom</PresentationFormat>
  <Paragraphs>118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Consolas</vt:lpstr>
      <vt:lpstr>Segoe UI</vt:lpstr>
      <vt:lpstr>Segoe UI Light</vt:lpstr>
      <vt:lpstr>Segoe UI Semibold</vt:lpstr>
      <vt:lpstr>Wingdings</vt:lpstr>
      <vt:lpstr>2_Office 365 PPT Template - 2017</vt:lpstr>
      <vt:lpstr>Build a basic Connector</vt:lpstr>
      <vt:lpstr>PowerPoint Presentation</vt:lpstr>
      <vt:lpstr>Connector Registration and Configuration </vt:lpstr>
      <vt:lpstr>Developing a Configuration page</vt:lpstr>
      <vt:lpstr>Configuration page</vt:lpstr>
      <vt:lpstr>Security Requirements</vt:lpstr>
      <vt:lpstr>Storage Requirements</vt:lpstr>
      <vt:lpstr>Interacting with external services</vt:lpstr>
      <vt:lpstr>Demo Add Connector functionality to existing web site</vt:lpstr>
      <vt:lpstr>Summary</vt:lpstr>
      <vt:lpstr>Thank you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a basic Connector</dc:title>
  <dc:subject>&lt;Speech title here&gt;</dc:subject>
  <dc:creator>Paul Schaeflein</dc:creator>
  <cp:keywords/>
  <dc:description>Template: Angela Powell; ZUM Communications
Formatting: 
Audience Type:</dc:description>
  <cp:lastModifiedBy>Julie Turner</cp:lastModifiedBy>
  <cp:revision>11</cp:revision>
  <dcterms:created xsi:type="dcterms:W3CDTF">2017-11-08T02:40:07Z</dcterms:created>
  <dcterms:modified xsi:type="dcterms:W3CDTF">2018-03-13T17:13:42Z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0x010100D3ABF6C041D593459317999ECA83895D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suzanz@microsoft.com</vt:lpwstr>
  </property>
  <property fmtid="{D5CDD505-2E9C-101B-9397-08002B2CF9AE}" pid="15" name="MSIP_Label_f42aa342-8706-4288-bd11-ebb85995028c_SetDate">
    <vt:lpwstr>2017-10-06T07:26:31.3884153-07:00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